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57" r:id="rId4"/>
    <p:sldId id="263" r:id="rId5"/>
    <p:sldId id="258" r:id="rId6"/>
    <p:sldId id="259" r:id="rId7"/>
    <p:sldId id="264" r:id="rId8"/>
    <p:sldId id="260" r:id="rId9"/>
    <p:sldId id="261" r:id="rId10"/>
    <p:sldId id="262"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34BB9-A000-A2C1-F74B-E79FA84CA3B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B39BFB8-4434-8E00-6EBE-865107C056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B860B4-906B-35AF-A802-768E7E333BED}"/>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5" name="Footer Placeholder 4">
            <a:extLst>
              <a:ext uri="{FF2B5EF4-FFF2-40B4-BE49-F238E27FC236}">
                <a16:creationId xmlns:a16="http://schemas.microsoft.com/office/drawing/2014/main" id="{0FE7509A-0A26-DE56-01CD-C048E7FF6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35213-7351-29F4-4D50-3B5A6E12FD2A}"/>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2706149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DC28-2D04-AAB7-69C7-1E21D13FF2F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5EA83B-41D3-D8B7-F6B1-ECEB20EDEF1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27FDE1-6F19-C5B1-481B-BF3541763AB7}"/>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5" name="Footer Placeholder 4">
            <a:extLst>
              <a:ext uri="{FF2B5EF4-FFF2-40B4-BE49-F238E27FC236}">
                <a16:creationId xmlns:a16="http://schemas.microsoft.com/office/drawing/2014/main" id="{150B951E-E40C-2AA2-0453-454E68E02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9CDA8-AD1F-B244-44D9-98EA11DF4E36}"/>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1545111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FBA037-42A1-9DC8-DFA1-4519F934795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843167-DA09-9424-3AF4-42008268EBF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6ABDCA2-F98E-81B9-8B5D-0DA5B75F8681}"/>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5" name="Footer Placeholder 4">
            <a:extLst>
              <a:ext uri="{FF2B5EF4-FFF2-40B4-BE49-F238E27FC236}">
                <a16:creationId xmlns:a16="http://schemas.microsoft.com/office/drawing/2014/main" id="{4B45C989-6C0D-40D2-C0D2-46D206B8F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F9B8F-D19E-6DA6-FD9C-566003F757B6}"/>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1391957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8DBA-B08F-AC4B-9BEC-4876AC774EB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05B892-D8B2-50F3-D747-04044138D3E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D088CF-A747-0AED-E4DD-21C308178A9D}"/>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5" name="Footer Placeholder 4">
            <a:extLst>
              <a:ext uri="{FF2B5EF4-FFF2-40B4-BE49-F238E27FC236}">
                <a16:creationId xmlns:a16="http://schemas.microsoft.com/office/drawing/2014/main" id="{F394AAA9-9359-C429-A505-DA835B7CD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0FFD4-0FAE-EDE0-BBAA-25E7F76C3BB9}"/>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817864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CCE0-B186-0328-5AB7-9A9C8D9C917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CF2E095-B222-6EAB-80E9-57E84E59F3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D1A513A-ED5B-0B43-B370-4977372B0B56}"/>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5" name="Footer Placeholder 4">
            <a:extLst>
              <a:ext uri="{FF2B5EF4-FFF2-40B4-BE49-F238E27FC236}">
                <a16:creationId xmlns:a16="http://schemas.microsoft.com/office/drawing/2014/main" id="{3A2E1174-8606-84E1-2A3F-195AF7473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13784-29A8-1F21-9D4A-0101EAA46EF0}"/>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99591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1B4C-FC84-3CDB-6551-F26FD60E882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F91970-A464-833F-D986-6B6F1C4FB9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F6355D8-4890-08F8-DCAF-B1DEFA2F449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6350AFC-A8CC-9A51-58A0-CDFEE4E9C3B6}"/>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6" name="Footer Placeholder 5">
            <a:extLst>
              <a:ext uri="{FF2B5EF4-FFF2-40B4-BE49-F238E27FC236}">
                <a16:creationId xmlns:a16="http://schemas.microsoft.com/office/drawing/2014/main" id="{09552346-7B2F-D346-E3FD-4FF5BAF426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4407B-3AC6-0106-80F7-925E6CB614EA}"/>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2286850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92ED5-CA8C-8C6E-924A-70280FE7378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6C25D95-850B-99A9-0DD4-34F6DC2020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0949733-090F-16F6-64D6-185841B887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0D8E1CE-C52C-1ACE-996D-80194DABD4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BBAD7D-CACF-EEA5-28DC-A7FD566BDED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0CD9FB-C99E-56E4-88E8-C7ED9765050B}"/>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8" name="Footer Placeholder 7">
            <a:extLst>
              <a:ext uri="{FF2B5EF4-FFF2-40B4-BE49-F238E27FC236}">
                <a16:creationId xmlns:a16="http://schemas.microsoft.com/office/drawing/2014/main" id="{42CC9E26-A34B-6210-6E51-E764280AE6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6C3FA-C804-00B1-9616-E5EC646155DA}"/>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972953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BFC4-8173-82B5-ECEE-FBB017EFD20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1F86426-9670-4BAA-354C-C894DCC443A4}"/>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4" name="Footer Placeholder 3">
            <a:extLst>
              <a:ext uri="{FF2B5EF4-FFF2-40B4-BE49-F238E27FC236}">
                <a16:creationId xmlns:a16="http://schemas.microsoft.com/office/drawing/2014/main" id="{FFAB1E5B-A9EA-62E1-14FE-A706050227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2997D9-FFDD-3CF3-6090-023DCF472BD1}"/>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906945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ED7048-2298-E3BE-3501-851D7B81FEDA}"/>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3" name="Footer Placeholder 2">
            <a:extLst>
              <a:ext uri="{FF2B5EF4-FFF2-40B4-BE49-F238E27FC236}">
                <a16:creationId xmlns:a16="http://schemas.microsoft.com/office/drawing/2014/main" id="{A4BA07A3-36B6-30BD-8CC2-00744E4510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D8D3C2-E18D-2C90-416D-5C8AFD1C771E}"/>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221549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3FAB-D4EF-F0DA-50E0-47DDCC7AF8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EDB330B-0785-0196-38BD-6CEB4EF76D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C399234-137D-FA95-3CFD-B69709223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BE8314A-167A-46DA-59C5-7F5C2D2F50AB}"/>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6" name="Footer Placeholder 5">
            <a:extLst>
              <a:ext uri="{FF2B5EF4-FFF2-40B4-BE49-F238E27FC236}">
                <a16:creationId xmlns:a16="http://schemas.microsoft.com/office/drawing/2014/main" id="{14150A79-8B9B-B63C-9658-70830401D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26062-5647-8317-7A00-AA2586E573AC}"/>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3838263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20C3-D431-2812-03D0-2CD0E41448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6281321-5323-BEC9-E6F0-DA7DB61DE9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A7EA8D-5748-78B4-F9BA-6481E19C27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B236D1-16BB-4C84-4B71-6A5379D6427D}"/>
              </a:ext>
            </a:extLst>
          </p:cNvPr>
          <p:cNvSpPr>
            <a:spLocks noGrp="1"/>
          </p:cNvSpPr>
          <p:nvPr>
            <p:ph type="dt" sz="half" idx="10"/>
          </p:nvPr>
        </p:nvSpPr>
        <p:spPr/>
        <p:txBody>
          <a:bodyPr/>
          <a:lstStyle/>
          <a:p>
            <a:fld id="{DD4FD953-4959-7B43-A1AC-A3D86343C92A}" type="datetimeFigureOut">
              <a:rPr lang="en-US" smtClean="0"/>
              <a:t>3/24/25</a:t>
            </a:fld>
            <a:endParaRPr lang="en-US"/>
          </a:p>
        </p:txBody>
      </p:sp>
      <p:sp>
        <p:nvSpPr>
          <p:cNvPr id="6" name="Footer Placeholder 5">
            <a:extLst>
              <a:ext uri="{FF2B5EF4-FFF2-40B4-BE49-F238E27FC236}">
                <a16:creationId xmlns:a16="http://schemas.microsoft.com/office/drawing/2014/main" id="{C9BA3109-0534-DA86-1539-F223F0CCE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69A1B-40C2-3393-F927-A6E309BA8E04}"/>
              </a:ext>
            </a:extLst>
          </p:cNvPr>
          <p:cNvSpPr>
            <a:spLocks noGrp="1"/>
          </p:cNvSpPr>
          <p:nvPr>
            <p:ph type="sldNum" sz="quarter" idx="12"/>
          </p:nvPr>
        </p:nvSpPr>
        <p:spPr/>
        <p:txBody>
          <a:bodyPr/>
          <a:lstStyle/>
          <a:p>
            <a:fld id="{B190C89D-59DA-E848-81D8-4C142C40C47E}" type="slidenum">
              <a:rPr lang="en-US" smtClean="0"/>
              <a:t>‹#›</a:t>
            </a:fld>
            <a:endParaRPr lang="en-US"/>
          </a:p>
        </p:txBody>
      </p:sp>
    </p:spTree>
    <p:extLst>
      <p:ext uri="{BB962C8B-B14F-4D97-AF65-F5344CB8AC3E}">
        <p14:creationId xmlns:p14="http://schemas.microsoft.com/office/powerpoint/2010/main" val="2833570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308896-4BA3-B3C7-3E37-6DF757238C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24E5E54-493D-EFA8-1883-A59CBB68A3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D0340F6-7A1B-3FEF-6620-1E6319BC9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4FD953-4959-7B43-A1AC-A3D86343C92A}" type="datetimeFigureOut">
              <a:rPr lang="en-US" smtClean="0"/>
              <a:t>3/24/25</a:t>
            </a:fld>
            <a:endParaRPr lang="en-US"/>
          </a:p>
        </p:txBody>
      </p:sp>
      <p:sp>
        <p:nvSpPr>
          <p:cNvPr id="5" name="Footer Placeholder 4">
            <a:extLst>
              <a:ext uri="{FF2B5EF4-FFF2-40B4-BE49-F238E27FC236}">
                <a16:creationId xmlns:a16="http://schemas.microsoft.com/office/drawing/2014/main" id="{92294B6D-C736-57D7-6E64-BC470E0659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A2996A8-1C76-42CB-4B7D-481B11AF4B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90C89D-59DA-E848-81D8-4C142C40C47E}" type="slidenum">
              <a:rPr lang="en-US" smtClean="0"/>
              <a:t>‹#›</a:t>
            </a:fld>
            <a:endParaRPr lang="en-US"/>
          </a:p>
        </p:txBody>
      </p:sp>
    </p:spTree>
    <p:extLst>
      <p:ext uri="{BB962C8B-B14F-4D97-AF65-F5344CB8AC3E}">
        <p14:creationId xmlns:p14="http://schemas.microsoft.com/office/powerpoint/2010/main" val="3681948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UF9Iqmg94t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A3671-CCF9-740D-4F35-80BB17DB2808}"/>
              </a:ext>
            </a:extLst>
          </p:cNvPr>
          <p:cNvSpPr>
            <a:spLocks noGrp="1"/>
          </p:cNvSpPr>
          <p:nvPr>
            <p:ph type="ctrTitle"/>
          </p:nvPr>
        </p:nvSpPr>
        <p:spPr/>
        <p:txBody>
          <a:bodyPr/>
          <a:lstStyle/>
          <a:p>
            <a:r>
              <a:rPr lang="en-US" dirty="0"/>
              <a:t>Partitioning and Consistent Hashing</a:t>
            </a:r>
          </a:p>
        </p:txBody>
      </p:sp>
      <p:sp>
        <p:nvSpPr>
          <p:cNvPr id="4" name="TextBox 3">
            <a:extLst>
              <a:ext uri="{FF2B5EF4-FFF2-40B4-BE49-F238E27FC236}">
                <a16:creationId xmlns:a16="http://schemas.microsoft.com/office/drawing/2014/main" id="{27F6CB4D-CEBC-3E08-59A2-7ABA9CE99325}"/>
              </a:ext>
            </a:extLst>
          </p:cNvPr>
          <p:cNvSpPr txBox="1"/>
          <p:nvPr/>
        </p:nvSpPr>
        <p:spPr>
          <a:xfrm>
            <a:off x="2965143" y="5854262"/>
            <a:ext cx="6261714" cy="369332"/>
          </a:xfrm>
          <a:prstGeom prst="rect">
            <a:avLst/>
          </a:prstGeom>
          <a:noFill/>
        </p:spPr>
        <p:txBody>
          <a:bodyPr wrap="none" rtlCol="0">
            <a:spAutoFit/>
          </a:bodyPr>
          <a:lstStyle/>
          <a:p>
            <a:r>
              <a:rPr lang="en-US" dirty="0"/>
              <a:t>Reference: </a:t>
            </a:r>
            <a:r>
              <a:rPr lang="en-US" dirty="0">
                <a:hlinkClick r:id="rId2"/>
              </a:rPr>
              <a:t>https://www.youtube.com/watch?v=UF9Iqmg94tk</a:t>
            </a:r>
            <a:r>
              <a:rPr lang="en-US" dirty="0"/>
              <a:t> </a:t>
            </a:r>
          </a:p>
        </p:txBody>
      </p:sp>
    </p:spTree>
    <p:extLst>
      <p:ext uri="{BB962C8B-B14F-4D97-AF65-F5344CB8AC3E}">
        <p14:creationId xmlns:p14="http://schemas.microsoft.com/office/powerpoint/2010/main" val="300200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2E1AB-7C7F-221A-EFC2-58AD7D5290C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708F7C0-E2DD-9180-36B4-2167449E0C5F}"/>
              </a:ext>
            </a:extLst>
          </p:cNvPr>
          <p:cNvSpPr txBox="1"/>
          <p:nvPr/>
        </p:nvSpPr>
        <p:spPr>
          <a:xfrm>
            <a:off x="635876" y="478221"/>
            <a:ext cx="10920248" cy="923330"/>
          </a:xfrm>
          <a:prstGeom prst="rect">
            <a:avLst/>
          </a:prstGeom>
          <a:noFill/>
        </p:spPr>
        <p:txBody>
          <a:bodyPr wrap="square" rtlCol="0">
            <a:spAutoFit/>
          </a:bodyPr>
          <a:lstStyle/>
          <a:p>
            <a:r>
              <a:rPr lang="en-US" dirty="0"/>
              <a:t>To decide what server should store the data =&gt; we go </a:t>
            </a:r>
            <a:r>
              <a:rPr lang="en-US" b="1" dirty="0"/>
              <a:t>clockwise searching for a server, until a server is found.</a:t>
            </a:r>
            <a:r>
              <a:rPr lang="en-US" dirty="0"/>
              <a:t> </a:t>
            </a:r>
            <a:br>
              <a:rPr lang="en-US" dirty="0"/>
            </a:br>
            <a:endParaRPr lang="en-US" dirty="0"/>
          </a:p>
        </p:txBody>
      </p:sp>
      <p:pic>
        <p:nvPicPr>
          <p:cNvPr id="3" name="Picture 2" descr="A diagram of a circle with circles and arrows&#10;&#10;AI-generated content may be incorrect.">
            <a:extLst>
              <a:ext uri="{FF2B5EF4-FFF2-40B4-BE49-F238E27FC236}">
                <a16:creationId xmlns:a16="http://schemas.microsoft.com/office/drawing/2014/main" id="{428E3CCA-92D8-9460-C902-BD96072661D3}"/>
              </a:ext>
            </a:extLst>
          </p:cNvPr>
          <p:cNvPicPr>
            <a:picLocks noChangeAspect="1"/>
          </p:cNvPicPr>
          <p:nvPr/>
        </p:nvPicPr>
        <p:blipFill>
          <a:blip r:embed="rId2"/>
          <a:stretch>
            <a:fillRect/>
          </a:stretch>
        </p:blipFill>
        <p:spPr>
          <a:xfrm>
            <a:off x="3377543" y="862288"/>
            <a:ext cx="4589298" cy="2408410"/>
          </a:xfrm>
          <a:prstGeom prst="rect">
            <a:avLst/>
          </a:prstGeom>
        </p:spPr>
      </p:pic>
      <p:pic>
        <p:nvPicPr>
          <p:cNvPr id="6" name="Picture 5" descr="A diagram of a circle with circles and letters&#10;&#10;AI-generated content may be incorrect.">
            <a:extLst>
              <a:ext uri="{FF2B5EF4-FFF2-40B4-BE49-F238E27FC236}">
                <a16:creationId xmlns:a16="http://schemas.microsoft.com/office/drawing/2014/main" id="{0F93CA21-34B8-AB4D-29FE-553264F5B5C3}"/>
              </a:ext>
            </a:extLst>
          </p:cNvPr>
          <p:cNvPicPr>
            <a:picLocks noChangeAspect="1"/>
          </p:cNvPicPr>
          <p:nvPr/>
        </p:nvPicPr>
        <p:blipFill>
          <a:blip r:embed="rId3"/>
          <a:stretch>
            <a:fillRect/>
          </a:stretch>
        </p:blipFill>
        <p:spPr>
          <a:xfrm>
            <a:off x="5120508" y="4019587"/>
            <a:ext cx="4502891" cy="2513724"/>
          </a:xfrm>
          <a:prstGeom prst="rect">
            <a:avLst/>
          </a:prstGeom>
        </p:spPr>
      </p:pic>
      <p:sp>
        <p:nvSpPr>
          <p:cNvPr id="8" name="TextBox 7">
            <a:extLst>
              <a:ext uri="{FF2B5EF4-FFF2-40B4-BE49-F238E27FC236}">
                <a16:creationId xmlns:a16="http://schemas.microsoft.com/office/drawing/2014/main" id="{3238E3ED-7B13-1910-E0AC-A09901D99601}"/>
              </a:ext>
            </a:extLst>
          </p:cNvPr>
          <p:cNvSpPr txBox="1"/>
          <p:nvPr/>
        </p:nvSpPr>
        <p:spPr>
          <a:xfrm>
            <a:off x="714704" y="3429000"/>
            <a:ext cx="10920248" cy="1200329"/>
          </a:xfrm>
          <a:prstGeom prst="rect">
            <a:avLst/>
          </a:prstGeom>
          <a:noFill/>
        </p:spPr>
        <p:txBody>
          <a:bodyPr wrap="square" rtlCol="0">
            <a:spAutoFit/>
          </a:bodyPr>
          <a:lstStyle/>
          <a:p>
            <a:r>
              <a:rPr lang="en-US" dirty="0"/>
              <a:t>When a new server is added (or removed), for example S4 is added, only a small part of keys/data has to be updated and located in the new server.</a:t>
            </a:r>
          </a:p>
          <a:p>
            <a:r>
              <a:rPr lang="en-US" dirty="0"/>
              <a:t>Only k0 in the example =&gt;</a:t>
            </a:r>
            <a:br>
              <a:rPr lang="en-US" dirty="0"/>
            </a:br>
            <a:endParaRPr lang="en-US" dirty="0"/>
          </a:p>
        </p:txBody>
      </p:sp>
    </p:spTree>
    <p:extLst>
      <p:ext uri="{BB962C8B-B14F-4D97-AF65-F5344CB8AC3E}">
        <p14:creationId xmlns:p14="http://schemas.microsoft.com/office/powerpoint/2010/main" val="227170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ack text&#10;&#10;AI-generated content may be incorrect.">
            <a:extLst>
              <a:ext uri="{FF2B5EF4-FFF2-40B4-BE49-F238E27FC236}">
                <a16:creationId xmlns:a16="http://schemas.microsoft.com/office/drawing/2014/main" id="{B2A378EE-7E73-BB2B-62D3-E12A2526E199}"/>
              </a:ext>
            </a:extLst>
          </p:cNvPr>
          <p:cNvPicPr>
            <a:picLocks noChangeAspect="1"/>
          </p:cNvPicPr>
          <p:nvPr/>
        </p:nvPicPr>
        <p:blipFill>
          <a:blip r:embed="rId2"/>
          <a:stretch>
            <a:fillRect/>
          </a:stretch>
        </p:blipFill>
        <p:spPr>
          <a:xfrm>
            <a:off x="2040084" y="925509"/>
            <a:ext cx="7772400" cy="1781520"/>
          </a:xfrm>
          <a:prstGeom prst="rect">
            <a:avLst/>
          </a:prstGeom>
        </p:spPr>
      </p:pic>
      <p:sp>
        <p:nvSpPr>
          <p:cNvPr id="6" name="TextBox 5">
            <a:extLst>
              <a:ext uri="{FF2B5EF4-FFF2-40B4-BE49-F238E27FC236}">
                <a16:creationId xmlns:a16="http://schemas.microsoft.com/office/drawing/2014/main" id="{DB6F840A-6092-B037-3CEB-C05596DB1EB8}"/>
              </a:ext>
            </a:extLst>
          </p:cNvPr>
          <p:cNvSpPr txBox="1"/>
          <p:nvPr/>
        </p:nvSpPr>
        <p:spPr>
          <a:xfrm>
            <a:off x="704193" y="3132626"/>
            <a:ext cx="11014841" cy="646331"/>
          </a:xfrm>
          <a:prstGeom prst="rect">
            <a:avLst/>
          </a:prstGeom>
          <a:noFill/>
        </p:spPr>
        <p:txBody>
          <a:bodyPr wrap="square" rtlCol="0">
            <a:spAutoFit/>
          </a:bodyPr>
          <a:lstStyle/>
          <a:p>
            <a:r>
              <a:rPr lang="en-US" dirty="0"/>
              <a:t>However, there are still some issue with Consistent Hashing! </a:t>
            </a:r>
            <a:r>
              <a:rPr lang="en-US" u="sng" dirty="0"/>
              <a:t>The problem is that the distribution of the servers in the ring is unlucky going to be </a:t>
            </a:r>
            <a:r>
              <a:rPr lang="en-US" b="1" u="sng" dirty="0"/>
              <a:t>UNEVEN</a:t>
            </a:r>
            <a:r>
              <a:rPr lang="en-US" u="sng" dirty="0"/>
              <a:t> =&gt; no equal segments</a:t>
            </a:r>
            <a:r>
              <a:rPr lang="en-US" dirty="0"/>
              <a:t>!</a:t>
            </a:r>
          </a:p>
        </p:txBody>
      </p:sp>
      <p:sp>
        <p:nvSpPr>
          <p:cNvPr id="9" name="TextBox 8">
            <a:extLst>
              <a:ext uri="{FF2B5EF4-FFF2-40B4-BE49-F238E27FC236}">
                <a16:creationId xmlns:a16="http://schemas.microsoft.com/office/drawing/2014/main" id="{C61558A9-89BE-8707-F95B-3CC4058AEF3B}"/>
              </a:ext>
            </a:extLst>
          </p:cNvPr>
          <p:cNvSpPr txBox="1"/>
          <p:nvPr/>
        </p:nvSpPr>
        <p:spPr>
          <a:xfrm>
            <a:off x="704191" y="409695"/>
            <a:ext cx="11014841" cy="369332"/>
          </a:xfrm>
          <a:prstGeom prst="rect">
            <a:avLst/>
          </a:prstGeom>
          <a:noFill/>
        </p:spPr>
        <p:txBody>
          <a:bodyPr wrap="square" rtlCol="0">
            <a:spAutoFit/>
          </a:bodyPr>
          <a:lstStyle/>
          <a:p>
            <a:r>
              <a:rPr lang="en-US" dirty="0"/>
              <a:t>Advantage of Consistent Hashing over Simple Hashing:</a:t>
            </a:r>
          </a:p>
        </p:txBody>
      </p:sp>
      <p:pic>
        <p:nvPicPr>
          <p:cNvPr id="11" name="Picture 10" descr="A diagram of a circle with circles and numbers&#10;&#10;AI-generated content may be incorrect.">
            <a:extLst>
              <a:ext uri="{FF2B5EF4-FFF2-40B4-BE49-F238E27FC236}">
                <a16:creationId xmlns:a16="http://schemas.microsoft.com/office/drawing/2014/main" id="{71310CCE-774E-E105-5B4D-E7CD71733B2A}"/>
              </a:ext>
            </a:extLst>
          </p:cNvPr>
          <p:cNvPicPr>
            <a:picLocks noChangeAspect="1"/>
          </p:cNvPicPr>
          <p:nvPr/>
        </p:nvPicPr>
        <p:blipFill>
          <a:blip r:embed="rId3"/>
          <a:stretch>
            <a:fillRect/>
          </a:stretch>
        </p:blipFill>
        <p:spPr>
          <a:xfrm>
            <a:off x="3080608" y="3866978"/>
            <a:ext cx="5397559" cy="2719173"/>
          </a:xfrm>
          <a:prstGeom prst="rect">
            <a:avLst/>
          </a:prstGeom>
        </p:spPr>
      </p:pic>
      <p:sp>
        <p:nvSpPr>
          <p:cNvPr id="12" name="TextBox 11">
            <a:extLst>
              <a:ext uri="{FF2B5EF4-FFF2-40B4-BE49-F238E27FC236}">
                <a16:creationId xmlns:a16="http://schemas.microsoft.com/office/drawing/2014/main" id="{82A44447-257F-D2DD-9B46-0ECF79DDB32A}"/>
              </a:ext>
            </a:extLst>
          </p:cNvPr>
          <p:cNvSpPr txBox="1"/>
          <p:nvPr/>
        </p:nvSpPr>
        <p:spPr>
          <a:xfrm>
            <a:off x="9091448" y="4598963"/>
            <a:ext cx="2238704" cy="923330"/>
          </a:xfrm>
          <a:prstGeom prst="rect">
            <a:avLst/>
          </a:prstGeom>
          <a:noFill/>
        </p:spPr>
        <p:txBody>
          <a:bodyPr wrap="square" rtlCol="0">
            <a:spAutoFit/>
          </a:bodyPr>
          <a:lstStyle/>
          <a:p>
            <a:r>
              <a:rPr lang="en-US" dirty="0"/>
              <a:t>In this example: most of the objects are store in S2. </a:t>
            </a:r>
          </a:p>
        </p:txBody>
      </p:sp>
    </p:spTree>
    <p:extLst>
      <p:ext uri="{BB962C8B-B14F-4D97-AF65-F5344CB8AC3E}">
        <p14:creationId xmlns:p14="http://schemas.microsoft.com/office/powerpoint/2010/main" val="4056496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8C647-80C6-E213-9A7B-E13B1768C8F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61976B93-775C-C15D-2E3E-B36B99CAEE17}"/>
              </a:ext>
            </a:extLst>
          </p:cNvPr>
          <p:cNvSpPr txBox="1"/>
          <p:nvPr/>
        </p:nvSpPr>
        <p:spPr>
          <a:xfrm>
            <a:off x="704191" y="409695"/>
            <a:ext cx="11014841" cy="1200329"/>
          </a:xfrm>
          <a:prstGeom prst="rect">
            <a:avLst/>
          </a:prstGeom>
          <a:noFill/>
        </p:spPr>
        <p:txBody>
          <a:bodyPr wrap="square" rtlCol="0">
            <a:spAutoFit/>
          </a:bodyPr>
          <a:lstStyle/>
          <a:p>
            <a:r>
              <a:rPr lang="en-US" dirty="0"/>
              <a:t>How to Fix this problem?</a:t>
            </a:r>
          </a:p>
          <a:p>
            <a:r>
              <a:rPr lang="en-US" dirty="0"/>
              <a:t>The solution is to use “virtual” nodes in the Hash Space.</a:t>
            </a:r>
          </a:p>
          <a:p>
            <a:r>
              <a:rPr lang="en-US" dirty="0"/>
              <a:t>A physical node will appear in different locations on the circular array.</a:t>
            </a:r>
          </a:p>
          <a:p>
            <a:r>
              <a:rPr lang="en-US" dirty="0"/>
              <a:t>Each server handle multiple segments on the circular array.</a:t>
            </a:r>
          </a:p>
        </p:txBody>
      </p:sp>
      <p:sp>
        <p:nvSpPr>
          <p:cNvPr id="4" name="TextBox 3">
            <a:extLst>
              <a:ext uri="{FF2B5EF4-FFF2-40B4-BE49-F238E27FC236}">
                <a16:creationId xmlns:a16="http://schemas.microsoft.com/office/drawing/2014/main" id="{9FE809F0-DCEB-810C-BDDE-FF32743AFFBD}"/>
              </a:ext>
            </a:extLst>
          </p:cNvPr>
          <p:cNvSpPr txBox="1"/>
          <p:nvPr/>
        </p:nvSpPr>
        <p:spPr>
          <a:xfrm>
            <a:off x="8371491" y="2371001"/>
            <a:ext cx="2238704" cy="1754326"/>
          </a:xfrm>
          <a:prstGeom prst="rect">
            <a:avLst/>
          </a:prstGeom>
          <a:noFill/>
        </p:spPr>
        <p:txBody>
          <a:bodyPr wrap="square" rtlCol="0">
            <a:spAutoFit/>
          </a:bodyPr>
          <a:lstStyle/>
          <a:p>
            <a:r>
              <a:rPr lang="en-US" dirty="0"/>
              <a:t>S0 managed 3 segments.</a:t>
            </a:r>
          </a:p>
          <a:p>
            <a:endParaRPr lang="en-US" dirty="0"/>
          </a:p>
          <a:p>
            <a:r>
              <a:rPr lang="en-US" dirty="0"/>
              <a:t>S1 managed the other 3 segments.</a:t>
            </a:r>
          </a:p>
          <a:p>
            <a:endParaRPr lang="en-US" dirty="0"/>
          </a:p>
        </p:txBody>
      </p:sp>
      <p:pic>
        <p:nvPicPr>
          <p:cNvPr id="8" name="Picture 7" descr="A diagram of a circle with numbers and circles&#10;&#10;AI-generated content may be incorrect.">
            <a:extLst>
              <a:ext uri="{FF2B5EF4-FFF2-40B4-BE49-F238E27FC236}">
                <a16:creationId xmlns:a16="http://schemas.microsoft.com/office/drawing/2014/main" id="{ACC43F2D-838B-64DC-C0C7-3C55EE2AE505}"/>
              </a:ext>
            </a:extLst>
          </p:cNvPr>
          <p:cNvPicPr>
            <a:picLocks noChangeAspect="1"/>
          </p:cNvPicPr>
          <p:nvPr/>
        </p:nvPicPr>
        <p:blipFill>
          <a:blip r:embed="rId2"/>
          <a:stretch>
            <a:fillRect/>
          </a:stretch>
        </p:blipFill>
        <p:spPr>
          <a:xfrm>
            <a:off x="2850602" y="1776027"/>
            <a:ext cx="4531929" cy="2944273"/>
          </a:xfrm>
          <a:prstGeom prst="rect">
            <a:avLst/>
          </a:prstGeom>
        </p:spPr>
      </p:pic>
    </p:spTree>
    <p:extLst>
      <p:ext uri="{BB962C8B-B14F-4D97-AF65-F5344CB8AC3E}">
        <p14:creationId xmlns:p14="http://schemas.microsoft.com/office/powerpoint/2010/main" val="740714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BD332D-9E2A-4927-CED2-ADFDEB15BF02}"/>
              </a:ext>
            </a:extLst>
          </p:cNvPr>
          <p:cNvSpPr txBox="1"/>
          <p:nvPr/>
        </p:nvSpPr>
        <p:spPr>
          <a:xfrm>
            <a:off x="865434" y="567558"/>
            <a:ext cx="11105850" cy="2862322"/>
          </a:xfrm>
          <a:prstGeom prst="rect">
            <a:avLst/>
          </a:prstGeom>
          <a:noFill/>
        </p:spPr>
        <p:txBody>
          <a:bodyPr wrap="square" rtlCol="0">
            <a:spAutoFit/>
          </a:bodyPr>
          <a:lstStyle/>
          <a:p>
            <a:r>
              <a:rPr lang="en-US" b="1" dirty="0"/>
              <a:t>Partitioning</a:t>
            </a:r>
            <a:r>
              <a:rPr lang="en-US" dirty="0"/>
              <a:t> is a generic word that refers to Horizontal Scaling =&gt; </a:t>
            </a:r>
            <a:r>
              <a:rPr lang="en-US" b="1" dirty="0"/>
              <a:t>Sharding</a:t>
            </a:r>
            <a:r>
              <a:rPr lang="en-US" dirty="0"/>
              <a:t> is one partitioning approach.</a:t>
            </a:r>
          </a:p>
          <a:p>
            <a:endParaRPr lang="en-US" dirty="0"/>
          </a:p>
          <a:p>
            <a:r>
              <a:rPr lang="en-US" dirty="0"/>
              <a:t>Sharding consists into store data  into different servers =&gt; to decide where the data will be stored, we need to choose a key.</a:t>
            </a:r>
          </a:p>
          <a:p>
            <a:r>
              <a:rPr lang="en-US" dirty="0"/>
              <a:t>Keys are usually:</a:t>
            </a:r>
          </a:p>
          <a:p>
            <a:pPr marL="285750" indent="-285750">
              <a:buFontTx/>
              <a:buChar char="-"/>
            </a:pPr>
            <a:r>
              <a:rPr lang="en-US" dirty="0"/>
              <a:t>Or and ID (for example a </a:t>
            </a:r>
            <a:r>
              <a:rPr lang="en-US" dirty="0" err="1"/>
              <a:t>userID</a:t>
            </a:r>
            <a:r>
              <a:rPr lang="en-US" dirty="0"/>
              <a:t>)</a:t>
            </a:r>
          </a:p>
          <a:p>
            <a:pPr marL="285750" indent="-285750">
              <a:buFontTx/>
              <a:buChar char="-"/>
            </a:pPr>
            <a:r>
              <a:rPr lang="en-US" dirty="0"/>
              <a:t>Or the geographical location</a:t>
            </a:r>
          </a:p>
          <a:p>
            <a:pPr marL="285750" indent="-285750">
              <a:buFontTx/>
              <a:buChar char="-"/>
            </a:pPr>
            <a:endParaRPr lang="en-US" dirty="0"/>
          </a:p>
          <a:p>
            <a:r>
              <a:rPr lang="en-US" b="1" dirty="0"/>
              <a:t>Shard Keys </a:t>
            </a:r>
            <a:r>
              <a:rPr lang="en-US" dirty="0"/>
              <a:t>determine how the data are</a:t>
            </a:r>
          </a:p>
          <a:p>
            <a:r>
              <a:rPr lang="en-US" dirty="0"/>
              <a:t>assigned to shards.</a:t>
            </a:r>
          </a:p>
        </p:txBody>
      </p:sp>
      <p:pic>
        <p:nvPicPr>
          <p:cNvPr id="8" name="Picture 7" descr="A computer screen shot of a server&#10;&#10;AI-generated content may be incorrect.">
            <a:extLst>
              <a:ext uri="{FF2B5EF4-FFF2-40B4-BE49-F238E27FC236}">
                <a16:creationId xmlns:a16="http://schemas.microsoft.com/office/drawing/2014/main" id="{7C8AC11B-8656-1A8A-BB86-B10641325605}"/>
              </a:ext>
            </a:extLst>
          </p:cNvPr>
          <p:cNvPicPr>
            <a:picLocks noChangeAspect="1"/>
          </p:cNvPicPr>
          <p:nvPr/>
        </p:nvPicPr>
        <p:blipFill>
          <a:blip r:embed="rId2"/>
          <a:stretch>
            <a:fillRect/>
          </a:stretch>
        </p:blipFill>
        <p:spPr>
          <a:xfrm>
            <a:off x="5328692" y="1660634"/>
            <a:ext cx="5921269" cy="4370570"/>
          </a:xfrm>
          <a:prstGeom prst="rect">
            <a:avLst/>
          </a:prstGeom>
        </p:spPr>
      </p:pic>
    </p:spTree>
    <p:extLst>
      <p:ext uri="{BB962C8B-B14F-4D97-AF65-F5344CB8AC3E}">
        <p14:creationId xmlns:p14="http://schemas.microsoft.com/office/powerpoint/2010/main" val="438918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ata flow&#10;&#10;AI-generated content may be incorrect.">
            <a:extLst>
              <a:ext uri="{FF2B5EF4-FFF2-40B4-BE49-F238E27FC236}">
                <a16:creationId xmlns:a16="http://schemas.microsoft.com/office/drawing/2014/main" id="{DC621761-00E7-A91B-8A6C-4E54C1700DEB}"/>
              </a:ext>
            </a:extLst>
          </p:cNvPr>
          <p:cNvPicPr>
            <a:picLocks noChangeAspect="1"/>
          </p:cNvPicPr>
          <p:nvPr/>
        </p:nvPicPr>
        <p:blipFill>
          <a:blip r:embed="rId2"/>
          <a:stretch>
            <a:fillRect/>
          </a:stretch>
        </p:blipFill>
        <p:spPr>
          <a:xfrm>
            <a:off x="2209800" y="1850010"/>
            <a:ext cx="7772400" cy="4194939"/>
          </a:xfrm>
          <a:prstGeom prst="rect">
            <a:avLst/>
          </a:prstGeom>
        </p:spPr>
      </p:pic>
      <p:sp>
        <p:nvSpPr>
          <p:cNvPr id="6" name="TextBox 5">
            <a:extLst>
              <a:ext uri="{FF2B5EF4-FFF2-40B4-BE49-F238E27FC236}">
                <a16:creationId xmlns:a16="http://schemas.microsoft.com/office/drawing/2014/main" id="{4DF2F0B9-99DA-34F5-2DA2-84922588C7A1}"/>
              </a:ext>
            </a:extLst>
          </p:cNvPr>
          <p:cNvSpPr txBox="1"/>
          <p:nvPr/>
        </p:nvSpPr>
        <p:spPr>
          <a:xfrm>
            <a:off x="735724" y="443719"/>
            <a:ext cx="10920248" cy="1200329"/>
          </a:xfrm>
          <a:prstGeom prst="rect">
            <a:avLst/>
          </a:prstGeom>
          <a:noFill/>
        </p:spPr>
        <p:txBody>
          <a:bodyPr wrap="square" rtlCol="0">
            <a:spAutoFit/>
          </a:bodyPr>
          <a:lstStyle/>
          <a:p>
            <a:r>
              <a:rPr lang="en-US" dirty="0">
                <a:solidFill>
                  <a:srgbClr val="FF0000"/>
                </a:solidFill>
              </a:rPr>
              <a:t>Problem to solve:</a:t>
            </a:r>
          </a:p>
          <a:p>
            <a:r>
              <a:rPr lang="en-US" dirty="0"/>
              <a:t>In data partitioning we store the data in several servers.</a:t>
            </a:r>
          </a:p>
          <a:p>
            <a:r>
              <a:rPr lang="en-US" dirty="0"/>
              <a:t>But the problem is that we want to </a:t>
            </a:r>
            <a:r>
              <a:rPr lang="en-US" b="1" dirty="0"/>
              <a:t>distribute the data evenly across the servers</a:t>
            </a:r>
            <a:r>
              <a:rPr lang="en-US" dirty="0"/>
              <a:t> =&gt; we do </a:t>
            </a:r>
            <a:r>
              <a:rPr lang="en-US" b="1" dirty="0"/>
              <a:t>NOT</a:t>
            </a:r>
            <a:r>
              <a:rPr lang="en-US" dirty="0"/>
              <a:t> want a server to store the majority of the data</a:t>
            </a:r>
          </a:p>
        </p:txBody>
      </p:sp>
    </p:spTree>
    <p:extLst>
      <p:ext uri="{BB962C8B-B14F-4D97-AF65-F5344CB8AC3E}">
        <p14:creationId xmlns:p14="http://schemas.microsoft.com/office/powerpoint/2010/main" val="3231712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4BF1-522B-E036-A61F-D133A8DADF46}"/>
              </a:ext>
            </a:extLst>
          </p:cNvPr>
          <p:cNvSpPr>
            <a:spLocks noGrp="1"/>
          </p:cNvSpPr>
          <p:nvPr>
            <p:ph type="title"/>
          </p:nvPr>
        </p:nvSpPr>
        <p:spPr/>
        <p:txBody>
          <a:bodyPr/>
          <a:lstStyle/>
          <a:p>
            <a:r>
              <a:rPr lang="en-US" dirty="0">
                <a:solidFill>
                  <a:srgbClr val="FF0000"/>
                </a:solidFill>
              </a:rPr>
              <a:t>Simple Hashing</a:t>
            </a:r>
          </a:p>
        </p:txBody>
      </p:sp>
    </p:spTree>
    <p:extLst>
      <p:ext uri="{BB962C8B-B14F-4D97-AF65-F5344CB8AC3E}">
        <p14:creationId xmlns:p14="http://schemas.microsoft.com/office/powerpoint/2010/main" val="3348916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46CF0F-E6C4-9B08-2984-7D56CE695873}"/>
              </a:ext>
            </a:extLst>
          </p:cNvPr>
          <p:cNvPicPr>
            <a:picLocks noGrp="1" noChangeAspect="1"/>
          </p:cNvPicPr>
          <p:nvPr>
            <p:ph idx="1"/>
          </p:nvPr>
        </p:nvPicPr>
        <p:blipFill>
          <a:blip r:embed="rId2"/>
          <a:stretch>
            <a:fillRect/>
          </a:stretch>
        </p:blipFill>
        <p:spPr>
          <a:xfrm>
            <a:off x="2951169" y="1054674"/>
            <a:ext cx="6489357" cy="775739"/>
          </a:xfrm>
        </p:spPr>
      </p:pic>
      <p:sp>
        <p:nvSpPr>
          <p:cNvPr id="6" name="TextBox 5">
            <a:extLst>
              <a:ext uri="{FF2B5EF4-FFF2-40B4-BE49-F238E27FC236}">
                <a16:creationId xmlns:a16="http://schemas.microsoft.com/office/drawing/2014/main" id="{427AE1C6-925A-4CE8-6DC8-8331A0159655}"/>
              </a:ext>
            </a:extLst>
          </p:cNvPr>
          <p:cNvSpPr txBox="1"/>
          <p:nvPr/>
        </p:nvSpPr>
        <p:spPr>
          <a:xfrm>
            <a:off x="735724" y="443719"/>
            <a:ext cx="10920248" cy="369332"/>
          </a:xfrm>
          <a:prstGeom prst="rect">
            <a:avLst/>
          </a:prstGeom>
          <a:noFill/>
        </p:spPr>
        <p:txBody>
          <a:bodyPr wrap="square" rtlCol="0">
            <a:spAutoFit/>
          </a:bodyPr>
          <a:lstStyle/>
          <a:p>
            <a:r>
              <a:rPr lang="en-US" dirty="0"/>
              <a:t>A common method to distribute data is to use a </a:t>
            </a:r>
            <a:r>
              <a:rPr lang="en-US" b="1" dirty="0"/>
              <a:t>hash</a:t>
            </a:r>
            <a:r>
              <a:rPr lang="en-US" dirty="0"/>
              <a:t> function. </a:t>
            </a:r>
          </a:p>
        </p:txBody>
      </p:sp>
      <p:pic>
        <p:nvPicPr>
          <p:cNvPr id="8" name="Picture 7" descr="A diagram of a blockchain&#10;&#10;AI-generated content may be incorrect.">
            <a:extLst>
              <a:ext uri="{FF2B5EF4-FFF2-40B4-BE49-F238E27FC236}">
                <a16:creationId xmlns:a16="http://schemas.microsoft.com/office/drawing/2014/main" id="{3E622505-6830-ADB3-5F09-18C4B4B4331D}"/>
              </a:ext>
            </a:extLst>
          </p:cNvPr>
          <p:cNvPicPr>
            <a:picLocks noChangeAspect="1"/>
          </p:cNvPicPr>
          <p:nvPr/>
        </p:nvPicPr>
        <p:blipFill>
          <a:blip r:embed="rId3"/>
          <a:stretch>
            <a:fillRect/>
          </a:stretch>
        </p:blipFill>
        <p:spPr>
          <a:xfrm>
            <a:off x="623644" y="3543361"/>
            <a:ext cx="4991381" cy="2585983"/>
          </a:xfrm>
          <a:prstGeom prst="rect">
            <a:avLst/>
          </a:prstGeom>
        </p:spPr>
      </p:pic>
      <p:sp>
        <p:nvSpPr>
          <p:cNvPr id="9" name="TextBox 8">
            <a:extLst>
              <a:ext uri="{FF2B5EF4-FFF2-40B4-BE49-F238E27FC236}">
                <a16:creationId xmlns:a16="http://schemas.microsoft.com/office/drawing/2014/main" id="{81FA3F6A-03C7-F8F6-5421-30F3846D14F1}"/>
              </a:ext>
            </a:extLst>
          </p:cNvPr>
          <p:cNvSpPr txBox="1"/>
          <p:nvPr/>
        </p:nvSpPr>
        <p:spPr>
          <a:xfrm>
            <a:off x="455478" y="2225222"/>
            <a:ext cx="5640522" cy="923330"/>
          </a:xfrm>
          <a:prstGeom prst="rect">
            <a:avLst/>
          </a:prstGeom>
          <a:noFill/>
        </p:spPr>
        <p:txBody>
          <a:bodyPr wrap="square" rtlCol="0">
            <a:spAutoFit/>
          </a:bodyPr>
          <a:lstStyle/>
          <a:p>
            <a:r>
              <a:rPr lang="en-US" dirty="0"/>
              <a:t>Step 1: take the key of the data object you want to store and apply the hash function =&gt; this returns an ID that identify the “key” of your hash-map</a:t>
            </a:r>
          </a:p>
        </p:txBody>
      </p:sp>
      <p:sp>
        <p:nvSpPr>
          <p:cNvPr id="10" name="TextBox 9">
            <a:extLst>
              <a:ext uri="{FF2B5EF4-FFF2-40B4-BE49-F238E27FC236}">
                <a16:creationId xmlns:a16="http://schemas.microsoft.com/office/drawing/2014/main" id="{5B982CD0-9276-4FAD-9E83-0E0F5913A6E3}"/>
              </a:ext>
            </a:extLst>
          </p:cNvPr>
          <p:cNvSpPr txBox="1"/>
          <p:nvPr/>
        </p:nvSpPr>
        <p:spPr>
          <a:xfrm>
            <a:off x="6388567" y="2178068"/>
            <a:ext cx="5640522" cy="1200329"/>
          </a:xfrm>
          <a:prstGeom prst="rect">
            <a:avLst/>
          </a:prstGeom>
          <a:noFill/>
        </p:spPr>
        <p:txBody>
          <a:bodyPr wrap="square" rtlCol="0">
            <a:spAutoFit/>
          </a:bodyPr>
          <a:lstStyle/>
          <a:p>
            <a:r>
              <a:rPr lang="en-US" dirty="0"/>
              <a:t>Step 2: We apply the “module” of the result given by the hash function is then with the number of servers we have =&gt; this is done do decide in which server the data will be stored.</a:t>
            </a:r>
          </a:p>
        </p:txBody>
      </p:sp>
      <p:pic>
        <p:nvPicPr>
          <p:cNvPr id="12" name="Picture 11" descr="A diagram of a computer code&#10;&#10;AI-generated content may be incorrect.">
            <a:extLst>
              <a:ext uri="{FF2B5EF4-FFF2-40B4-BE49-F238E27FC236}">
                <a16:creationId xmlns:a16="http://schemas.microsoft.com/office/drawing/2014/main" id="{87902304-6D0D-4D5F-94B5-EC23F34246FB}"/>
              </a:ext>
            </a:extLst>
          </p:cNvPr>
          <p:cNvPicPr>
            <a:picLocks noChangeAspect="1"/>
          </p:cNvPicPr>
          <p:nvPr/>
        </p:nvPicPr>
        <p:blipFill>
          <a:blip r:embed="rId4"/>
          <a:stretch>
            <a:fillRect/>
          </a:stretch>
        </p:blipFill>
        <p:spPr>
          <a:xfrm>
            <a:off x="6557169" y="3588546"/>
            <a:ext cx="5011187" cy="2495611"/>
          </a:xfrm>
          <a:prstGeom prst="rect">
            <a:avLst/>
          </a:prstGeom>
        </p:spPr>
      </p:pic>
    </p:spTree>
    <p:extLst>
      <p:ext uri="{BB962C8B-B14F-4D97-AF65-F5344CB8AC3E}">
        <p14:creationId xmlns:p14="http://schemas.microsoft.com/office/powerpoint/2010/main" val="345485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CBB92-D2D6-449C-CAAB-45B3FA1999F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A07D2AF-AD2D-3977-2E34-F2C622FA5FF2}"/>
              </a:ext>
            </a:extLst>
          </p:cNvPr>
          <p:cNvSpPr txBox="1"/>
          <p:nvPr/>
        </p:nvSpPr>
        <p:spPr>
          <a:xfrm>
            <a:off x="735724" y="443719"/>
            <a:ext cx="10920248" cy="2031325"/>
          </a:xfrm>
          <a:prstGeom prst="rect">
            <a:avLst/>
          </a:prstGeom>
          <a:noFill/>
        </p:spPr>
        <p:txBody>
          <a:bodyPr wrap="square" rtlCol="0">
            <a:spAutoFit/>
          </a:bodyPr>
          <a:lstStyle/>
          <a:p>
            <a:r>
              <a:rPr lang="en-US" dirty="0"/>
              <a:t>This Approach works well when:</a:t>
            </a:r>
          </a:p>
          <a:p>
            <a:pPr marL="285750" indent="-285750">
              <a:buFontTx/>
              <a:buChar char="-"/>
            </a:pPr>
            <a:r>
              <a:rPr lang="en-US" dirty="0"/>
              <a:t>the size of the cluster is fixed</a:t>
            </a:r>
          </a:p>
          <a:p>
            <a:pPr marL="285750" indent="-285750">
              <a:buFontTx/>
              <a:buChar char="-"/>
            </a:pPr>
            <a:endParaRPr lang="en-US" dirty="0"/>
          </a:p>
          <a:p>
            <a:r>
              <a:rPr lang="en-US" dirty="0"/>
              <a:t>In reality </a:t>
            </a:r>
            <a:r>
              <a:rPr lang="en-US" u="sng" dirty="0"/>
              <a:t>new servers are added on-demand (to meet the demand) or removed from the pool of servers</a:t>
            </a:r>
            <a:r>
              <a:rPr lang="en-US" dirty="0"/>
              <a:t>.</a:t>
            </a:r>
          </a:p>
          <a:p>
            <a:r>
              <a:rPr lang="en-US" dirty="0"/>
              <a:t>=&gt; The impact is </a:t>
            </a:r>
            <a:r>
              <a:rPr lang="en-US" b="1" dirty="0"/>
              <a:t>DRASTIC</a:t>
            </a:r>
            <a:r>
              <a:rPr lang="en-US" dirty="0"/>
              <a:t> =&gt; You would need to </a:t>
            </a:r>
            <a:r>
              <a:rPr lang="en-US" u="sng" dirty="0"/>
              <a:t>re-distribute MOST of the keys</a:t>
            </a:r>
            <a:r>
              <a:rPr lang="en-US" dirty="0"/>
              <a:t> (we do not re-distribute only the keys of the DB that is now offline, but even the keys which were already places in the servers that are still active).</a:t>
            </a:r>
          </a:p>
        </p:txBody>
      </p:sp>
      <p:pic>
        <p:nvPicPr>
          <p:cNvPr id="7" name="Picture 6" descr="A diagram of a data server&#10;&#10;AI-generated content may be incorrect.">
            <a:extLst>
              <a:ext uri="{FF2B5EF4-FFF2-40B4-BE49-F238E27FC236}">
                <a16:creationId xmlns:a16="http://schemas.microsoft.com/office/drawing/2014/main" id="{622DA610-0295-6808-9480-7D9AB6F44DD3}"/>
              </a:ext>
            </a:extLst>
          </p:cNvPr>
          <p:cNvPicPr>
            <a:picLocks noChangeAspect="1"/>
          </p:cNvPicPr>
          <p:nvPr/>
        </p:nvPicPr>
        <p:blipFill>
          <a:blip r:embed="rId2"/>
          <a:stretch>
            <a:fillRect/>
          </a:stretch>
        </p:blipFill>
        <p:spPr>
          <a:xfrm>
            <a:off x="3536949" y="2475044"/>
            <a:ext cx="4534995" cy="2776125"/>
          </a:xfrm>
          <a:prstGeom prst="rect">
            <a:avLst/>
          </a:prstGeom>
        </p:spPr>
      </p:pic>
      <p:sp>
        <p:nvSpPr>
          <p:cNvPr id="11" name="TextBox 10">
            <a:extLst>
              <a:ext uri="{FF2B5EF4-FFF2-40B4-BE49-F238E27FC236}">
                <a16:creationId xmlns:a16="http://schemas.microsoft.com/office/drawing/2014/main" id="{43D5B787-15A2-DDC7-53D8-66BA69BCAC67}"/>
              </a:ext>
            </a:extLst>
          </p:cNvPr>
          <p:cNvSpPr txBox="1"/>
          <p:nvPr/>
        </p:nvSpPr>
        <p:spPr>
          <a:xfrm>
            <a:off x="344323" y="5774143"/>
            <a:ext cx="10920248" cy="369332"/>
          </a:xfrm>
          <a:prstGeom prst="rect">
            <a:avLst/>
          </a:prstGeom>
          <a:noFill/>
        </p:spPr>
        <p:txBody>
          <a:bodyPr wrap="square" rtlCol="0">
            <a:spAutoFit/>
          </a:bodyPr>
          <a:lstStyle/>
          <a:p>
            <a:pPr algn="ctr"/>
            <a:r>
              <a:rPr lang="en-US" b="1" dirty="0">
                <a:solidFill>
                  <a:srgbClr val="FF0000"/>
                </a:solidFill>
              </a:rPr>
              <a:t>Consistent Hashing is an effective technique to MITIGATE this issue</a:t>
            </a:r>
          </a:p>
        </p:txBody>
      </p:sp>
    </p:spTree>
    <p:extLst>
      <p:ext uri="{BB962C8B-B14F-4D97-AF65-F5344CB8AC3E}">
        <p14:creationId xmlns:p14="http://schemas.microsoft.com/office/powerpoint/2010/main" val="303174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2B89C-69B9-FDE1-65D3-B5C281F48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F1A50B-25BD-00B2-25DE-5FD119CB2E24}"/>
              </a:ext>
            </a:extLst>
          </p:cNvPr>
          <p:cNvSpPr>
            <a:spLocks noGrp="1"/>
          </p:cNvSpPr>
          <p:nvPr>
            <p:ph type="title"/>
          </p:nvPr>
        </p:nvSpPr>
        <p:spPr/>
        <p:txBody>
          <a:bodyPr/>
          <a:lstStyle/>
          <a:p>
            <a:r>
              <a:rPr lang="en-US" dirty="0">
                <a:solidFill>
                  <a:srgbClr val="FF0000"/>
                </a:solidFill>
              </a:rPr>
              <a:t>Consistent Hashing</a:t>
            </a:r>
          </a:p>
        </p:txBody>
      </p:sp>
    </p:spTree>
    <p:extLst>
      <p:ext uri="{BB962C8B-B14F-4D97-AF65-F5344CB8AC3E}">
        <p14:creationId xmlns:p14="http://schemas.microsoft.com/office/powerpoint/2010/main" val="3513871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6966DA-4595-FEC8-D58E-AD4E72E98F86}"/>
              </a:ext>
            </a:extLst>
          </p:cNvPr>
          <p:cNvSpPr txBox="1"/>
          <p:nvPr/>
        </p:nvSpPr>
        <p:spPr>
          <a:xfrm>
            <a:off x="635876" y="466419"/>
            <a:ext cx="10920248" cy="3970318"/>
          </a:xfrm>
          <a:prstGeom prst="rect">
            <a:avLst/>
          </a:prstGeom>
          <a:noFill/>
        </p:spPr>
        <p:txBody>
          <a:bodyPr wrap="square" rtlCol="0">
            <a:spAutoFit/>
          </a:bodyPr>
          <a:lstStyle/>
          <a:p>
            <a:r>
              <a:rPr lang="en-US" b="1" dirty="0">
                <a:solidFill>
                  <a:srgbClr val="FF0000"/>
                </a:solidFill>
              </a:rPr>
              <a:t>The foal of Consistent Hashing is that we want almost ALL the objects to stay assigned to the same server. When we add or remove servers, the impact should be minimal and involving only a small sets of data/keys.</a:t>
            </a:r>
          </a:p>
          <a:p>
            <a:endParaRPr lang="en-US" dirty="0"/>
          </a:p>
          <a:p>
            <a:r>
              <a:rPr lang="en-US" dirty="0"/>
              <a:t>The range of value from x</a:t>
            </a:r>
            <a:r>
              <a:rPr lang="en-US" baseline="-25000" dirty="0"/>
              <a:t>0</a:t>
            </a:r>
            <a:r>
              <a:rPr lang="en-US" dirty="0"/>
              <a:t> to </a:t>
            </a:r>
            <a:r>
              <a:rPr lang="en-US" dirty="0" err="1"/>
              <a:t>x</a:t>
            </a:r>
            <a:r>
              <a:rPr lang="en-US" baseline="-25000" dirty="0" err="1"/>
              <a:t>n</a:t>
            </a:r>
            <a:r>
              <a:rPr lang="en-US" dirty="0"/>
              <a:t> is called the “hash space”</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two sides of the “Hash Space” are connected to form a ring</a:t>
            </a:r>
          </a:p>
          <a:p>
            <a:endParaRPr lang="en-US" dirty="0"/>
          </a:p>
        </p:txBody>
      </p:sp>
      <p:pic>
        <p:nvPicPr>
          <p:cNvPr id="14" name="Picture 13" descr="A diagram of a circle with arrows&#10;&#10;AI-generated content may be incorrect.">
            <a:extLst>
              <a:ext uri="{FF2B5EF4-FFF2-40B4-BE49-F238E27FC236}">
                <a16:creationId xmlns:a16="http://schemas.microsoft.com/office/drawing/2014/main" id="{B7D6BDA7-49E4-594D-037A-7C3160DC30B2}"/>
              </a:ext>
            </a:extLst>
          </p:cNvPr>
          <p:cNvPicPr>
            <a:picLocks noChangeAspect="1"/>
          </p:cNvPicPr>
          <p:nvPr/>
        </p:nvPicPr>
        <p:blipFill>
          <a:blip r:embed="rId2"/>
          <a:stretch>
            <a:fillRect/>
          </a:stretch>
        </p:blipFill>
        <p:spPr>
          <a:xfrm>
            <a:off x="3307764" y="4159738"/>
            <a:ext cx="1831113" cy="2088292"/>
          </a:xfrm>
          <a:prstGeom prst="rect">
            <a:avLst/>
          </a:prstGeom>
        </p:spPr>
      </p:pic>
      <p:pic>
        <p:nvPicPr>
          <p:cNvPr id="16" name="Picture 15" descr="A long shot of a blue and green line&#10;&#10;AI-generated content may be incorrect.">
            <a:extLst>
              <a:ext uri="{FF2B5EF4-FFF2-40B4-BE49-F238E27FC236}">
                <a16:creationId xmlns:a16="http://schemas.microsoft.com/office/drawing/2014/main" id="{2D5DD408-66AE-6948-D592-8246C34E57A5}"/>
              </a:ext>
            </a:extLst>
          </p:cNvPr>
          <p:cNvPicPr>
            <a:picLocks noChangeAspect="1"/>
          </p:cNvPicPr>
          <p:nvPr/>
        </p:nvPicPr>
        <p:blipFill>
          <a:blip r:embed="rId3"/>
          <a:stretch>
            <a:fillRect/>
          </a:stretch>
        </p:blipFill>
        <p:spPr>
          <a:xfrm>
            <a:off x="2010547" y="1841582"/>
            <a:ext cx="7034600" cy="1587418"/>
          </a:xfrm>
          <a:prstGeom prst="rect">
            <a:avLst/>
          </a:prstGeom>
        </p:spPr>
      </p:pic>
    </p:spTree>
    <p:extLst>
      <p:ext uri="{BB962C8B-B14F-4D97-AF65-F5344CB8AC3E}">
        <p14:creationId xmlns:p14="http://schemas.microsoft.com/office/powerpoint/2010/main" val="312069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B4E3E-1004-7013-DB09-C1AFF89222E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480A0CF-8622-9C36-B349-EB9E7DCBBF02}"/>
              </a:ext>
            </a:extLst>
          </p:cNvPr>
          <p:cNvSpPr txBox="1"/>
          <p:nvPr/>
        </p:nvSpPr>
        <p:spPr>
          <a:xfrm>
            <a:off x="635876" y="478221"/>
            <a:ext cx="10920248" cy="1200329"/>
          </a:xfrm>
          <a:prstGeom prst="rect">
            <a:avLst/>
          </a:prstGeom>
          <a:noFill/>
        </p:spPr>
        <p:txBody>
          <a:bodyPr wrap="square" rtlCol="0">
            <a:spAutoFit/>
          </a:bodyPr>
          <a:lstStyle/>
          <a:p>
            <a:r>
              <a:rPr lang="en-US" dirty="0"/>
              <a:t>In Consistent Hashing instead of hashing only the object key, we hash also the servers name or IP.</a:t>
            </a:r>
          </a:p>
          <a:p>
            <a:r>
              <a:rPr lang="en-US" dirty="0"/>
              <a:t>In this way we can placed not only the object keys (data) in the ring, but also the server itself are placed into the ring.</a:t>
            </a:r>
            <a:br>
              <a:rPr lang="en-US" dirty="0"/>
            </a:br>
            <a:endParaRPr lang="en-US" dirty="0"/>
          </a:p>
        </p:txBody>
      </p:sp>
      <p:pic>
        <p:nvPicPr>
          <p:cNvPr id="7" name="Picture 6" descr="A diagram of a diagram&#10;&#10;AI-generated content may be incorrect.">
            <a:extLst>
              <a:ext uri="{FF2B5EF4-FFF2-40B4-BE49-F238E27FC236}">
                <a16:creationId xmlns:a16="http://schemas.microsoft.com/office/drawing/2014/main" id="{55A187F7-A803-7181-AACC-6A802F08C290}"/>
              </a:ext>
            </a:extLst>
          </p:cNvPr>
          <p:cNvPicPr>
            <a:picLocks noChangeAspect="1"/>
          </p:cNvPicPr>
          <p:nvPr/>
        </p:nvPicPr>
        <p:blipFill>
          <a:blip r:embed="rId2"/>
          <a:stretch>
            <a:fillRect/>
          </a:stretch>
        </p:blipFill>
        <p:spPr>
          <a:xfrm>
            <a:off x="953139" y="1360300"/>
            <a:ext cx="4351170" cy="2163598"/>
          </a:xfrm>
          <a:prstGeom prst="rect">
            <a:avLst/>
          </a:prstGeom>
        </p:spPr>
      </p:pic>
      <p:pic>
        <p:nvPicPr>
          <p:cNvPr id="10" name="Picture 9" descr="A diagram of a circle with colored circles and numbers&#10;&#10;AI-generated content may be incorrect.">
            <a:extLst>
              <a:ext uri="{FF2B5EF4-FFF2-40B4-BE49-F238E27FC236}">
                <a16:creationId xmlns:a16="http://schemas.microsoft.com/office/drawing/2014/main" id="{3C6FE33B-5BB2-0BE8-8AC5-14A2B9E30E08}"/>
              </a:ext>
            </a:extLst>
          </p:cNvPr>
          <p:cNvPicPr>
            <a:picLocks noChangeAspect="1"/>
          </p:cNvPicPr>
          <p:nvPr/>
        </p:nvPicPr>
        <p:blipFill>
          <a:blip r:embed="rId3"/>
          <a:stretch>
            <a:fillRect/>
          </a:stretch>
        </p:blipFill>
        <p:spPr>
          <a:xfrm>
            <a:off x="6601373" y="1360300"/>
            <a:ext cx="4518271" cy="2307459"/>
          </a:xfrm>
          <a:prstGeom prst="rect">
            <a:avLst/>
          </a:prstGeom>
        </p:spPr>
      </p:pic>
      <p:sp>
        <p:nvSpPr>
          <p:cNvPr id="11" name="TextBox 10">
            <a:extLst>
              <a:ext uri="{FF2B5EF4-FFF2-40B4-BE49-F238E27FC236}">
                <a16:creationId xmlns:a16="http://schemas.microsoft.com/office/drawing/2014/main" id="{A3E8FBFD-B1FB-2B65-9502-FEE67B64E17D}"/>
              </a:ext>
            </a:extLst>
          </p:cNvPr>
          <p:cNvSpPr txBox="1"/>
          <p:nvPr/>
        </p:nvSpPr>
        <p:spPr>
          <a:xfrm>
            <a:off x="714703" y="3805812"/>
            <a:ext cx="10920248" cy="923330"/>
          </a:xfrm>
          <a:prstGeom prst="rect">
            <a:avLst/>
          </a:prstGeom>
          <a:noFill/>
        </p:spPr>
        <p:txBody>
          <a:bodyPr wrap="square" rtlCol="0">
            <a:spAutoFit/>
          </a:bodyPr>
          <a:lstStyle/>
          <a:p>
            <a:r>
              <a:rPr lang="en-US" dirty="0"/>
              <a:t>Then we use the same hashing function to the object keys (the data) and place the keys into the ring (where there are also the servers as well)</a:t>
            </a:r>
            <a:br>
              <a:rPr lang="en-US" dirty="0"/>
            </a:br>
            <a:endParaRPr lang="en-US" dirty="0"/>
          </a:p>
        </p:txBody>
      </p:sp>
      <p:pic>
        <p:nvPicPr>
          <p:cNvPr id="13" name="Picture 12" descr="A diagram of a circle with numbers and circles&#10;&#10;AI-generated content may be incorrect.">
            <a:extLst>
              <a:ext uri="{FF2B5EF4-FFF2-40B4-BE49-F238E27FC236}">
                <a16:creationId xmlns:a16="http://schemas.microsoft.com/office/drawing/2014/main" id="{ECA85D16-4F6F-EAEE-95AC-7CC610CE1D2B}"/>
              </a:ext>
            </a:extLst>
          </p:cNvPr>
          <p:cNvPicPr>
            <a:picLocks noChangeAspect="1"/>
          </p:cNvPicPr>
          <p:nvPr/>
        </p:nvPicPr>
        <p:blipFill>
          <a:blip r:embed="rId4"/>
          <a:stretch>
            <a:fillRect/>
          </a:stretch>
        </p:blipFill>
        <p:spPr>
          <a:xfrm>
            <a:off x="3262587" y="4405977"/>
            <a:ext cx="4518271" cy="2223652"/>
          </a:xfrm>
          <a:prstGeom prst="rect">
            <a:avLst/>
          </a:prstGeom>
        </p:spPr>
      </p:pic>
    </p:spTree>
    <p:extLst>
      <p:ext uri="{BB962C8B-B14F-4D97-AF65-F5344CB8AC3E}">
        <p14:creationId xmlns:p14="http://schemas.microsoft.com/office/powerpoint/2010/main" val="37207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TotalTime>
  <Words>648</Words>
  <Application>Microsoft Macintosh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Partitioning and Consistent Hashing</vt:lpstr>
      <vt:lpstr>PowerPoint Presentation</vt:lpstr>
      <vt:lpstr>PowerPoint Presentation</vt:lpstr>
      <vt:lpstr>Simple Hashing</vt:lpstr>
      <vt:lpstr>PowerPoint Presentation</vt:lpstr>
      <vt:lpstr>PowerPoint Presentation</vt:lpstr>
      <vt:lpstr>Consistent Hashing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Daniela Ventura</dc:creator>
  <cp:lastModifiedBy>Daniela Ventura</cp:lastModifiedBy>
  <cp:revision>40</cp:revision>
  <dcterms:created xsi:type="dcterms:W3CDTF">2025-03-24T09:57:39Z</dcterms:created>
  <dcterms:modified xsi:type="dcterms:W3CDTF">2025-03-24T14:25:56Z</dcterms:modified>
</cp:coreProperties>
</file>